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3" r:id="rId4"/>
    <p:sldId id="262" r:id="rId5"/>
    <p:sldId id="259" r:id="rId6"/>
    <p:sldId id="258" r:id="rId7"/>
    <p:sldId id="264" r:id="rId8"/>
    <p:sldId id="260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0" autoAdjust="0"/>
  </p:normalViewPr>
  <p:slideViewPr>
    <p:cSldViewPr>
      <p:cViewPr varScale="1">
        <p:scale>
          <a:sx n="85" d="100"/>
          <a:sy n="85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C503-D824-45D6-8444-32F2352B30B8}" type="datetimeFigureOut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92647-8D35-47D2-BAB6-6AADA3A827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99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4CB-7B98-4933-A8F7-8A7AF4347C22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FAA2-E894-4D66-9268-9EA92622DCAC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9D93-3927-4EF0-8099-EBDD1B3491CA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72400" cy="1143000"/>
          </a:xfrm>
        </p:spPr>
        <p:txBody>
          <a:bodyPr/>
          <a:lstStyle>
            <a:lvl1pPr algn="ctr">
              <a:defRPr baseline="0">
                <a:latin typeface="Times New Roman" pitchFamily="18" charset="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8261-760C-4A11-A564-7C284BBBA576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15D59C69-A882-44D5-8221-5A08C110A85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07504" y="1052736"/>
            <a:ext cx="8928992" cy="5472608"/>
          </a:xfrm>
        </p:spPr>
        <p:txBody>
          <a:bodyPr vert="horz"/>
          <a:lstStyle>
            <a:lvl1pPr>
              <a:defRPr sz="2400" baseline="0">
                <a:latin typeface="Times New Roman" pitchFamily="18" charset="0"/>
                <a:ea typeface="標楷體" pitchFamily="65" charset="-120"/>
              </a:defRPr>
            </a:lvl1pPr>
            <a:lvl2pPr>
              <a:defRPr baseline="0">
                <a:latin typeface="Times New Roman" pitchFamily="18" charset="0"/>
                <a:ea typeface="標楷體" pitchFamily="65" charset="-120"/>
              </a:defRPr>
            </a:lvl2pPr>
            <a:lvl3pPr>
              <a:defRPr baseline="0">
                <a:latin typeface="Times New Roman" pitchFamily="18" charset="0"/>
                <a:ea typeface="標楷體" pitchFamily="65" charset="-120"/>
              </a:defRPr>
            </a:lvl3pPr>
            <a:lvl4pPr>
              <a:defRPr baseline="0">
                <a:latin typeface="Times New Roman" pitchFamily="18" charset="0"/>
                <a:ea typeface="標楷體" pitchFamily="65" charset="-120"/>
              </a:defRPr>
            </a:lvl4pPr>
            <a:lvl5pPr>
              <a:defRPr baseline="0">
                <a:latin typeface="Times New Roman" pitchFamily="18" charset="0"/>
                <a:ea typeface="標楷體" pitchFamily="65" charset="-120"/>
              </a:defRPr>
            </a:lvl5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16B-5914-4C0F-9336-FBDC2481420A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17D3-D0C9-4279-8E09-73681008FF33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D08E-2E95-48BB-937F-68DA285D4003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2BCB-DE3A-4AA3-8FDB-02EAD39B9C04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38A3-76CF-4111-8245-F729785C77F6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BA8C-B158-49FD-AFF9-0BED282909CC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B77A-BCA1-4EEC-BD8E-94A67FED2876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A37D86-46FE-4D6E-9026-75E31476513C}" type="datetime1">
              <a:rPr lang="zh-TW" altLang="en-US" smtClean="0"/>
              <a:t>2016/3/23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D59C69-A882-44D5-8221-5A08C110A8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912039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許浩維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:M10421233</a:t>
            </a: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指導老師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柳永青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老師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日期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2016.03.23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algn="r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50593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TW" sz="2800" dirty="0"/>
              <a:t>Situation awareness and workload in driving while using</a:t>
            </a:r>
            <a:br>
              <a:rPr lang="en-US" altLang="zh-TW" sz="2800" dirty="0"/>
            </a:br>
            <a:r>
              <a:rPr lang="en-US" altLang="zh-TW" sz="2800" dirty="0"/>
              <a:t>adaptive cruise control and a cell phone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504" y="350100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作者</a:t>
            </a:r>
            <a:r>
              <a:rPr lang="en-US" altLang="zh-TW" sz="2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it-IT" altLang="zh-TW" sz="2400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Ruiqi </a:t>
            </a:r>
            <a:r>
              <a:rPr lang="it-IT" altLang="zh-TW" sz="2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Ma, David B. Kaber</a:t>
            </a:r>
            <a:endParaRPr lang="zh-TW" altLang="en-US" sz="24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4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75570477"/>
              </p:ext>
            </p:extLst>
          </p:nvPr>
        </p:nvGraphicFramePr>
        <p:xfrm>
          <a:off x="1691680" y="1052513"/>
          <a:ext cx="59520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在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ACC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的模式下與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Level 1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的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SA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= 18.68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P= 0.0005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491780"/>
              </p:ext>
            </p:extLst>
          </p:nvPr>
        </p:nvGraphicFramePr>
        <p:xfrm>
          <a:off x="1691680" y="2135285"/>
          <a:ext cx="59520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在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ACC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的模式下與</a:t>
                      </a:r>
                      <a:r>
                        <a:rPr lang="en-US" altLang="zh-TW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Level 2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的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SA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F(1,16)=22.22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 = 0.0002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21672"/>
              </p:ext>
            </p:extLst>
          </p:nvPr>
        </p:nvGraphicFramePr>
        <p:xfrm>
          <a:off x="1691680" y="3212976"/>
          <a:ext cx="59520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使用手機的情況下與</a:t>
                      </a:r>
                      <a:r>
                        <a:rPr lang="en-US" altLang="zh-TW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Level 2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的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SA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= 5.15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 = 0.0375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007189"/>
              </p:ext>
            </p:extLst>
          </p:nvPr>
        </p:nvGraphicFramePr>
        <p:xfrm>
          <a:off x="1691680" y="4293096"/>
          <a:ext cx="59520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zh-TW" altLang="en-US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在</a:t>
                      </a:r>
                      <a:r>
                        <a:rPr kumimoji="0" lang="en-US" altLang="zh-TW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ACC</a:t>
                      </a:r>
                      <a:r>
                        <a:rPr kumimoji="0" lang="zh-TW" altLang="en-US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的模式下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與</a:t>
                      </a:r>
                      <a:r>
                        <a:rPr lang="en-US" altLang="zh-TW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Level 3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的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SA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= 121.73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 &lt;0.0001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985071"/>
              </p:ext>
            </p:extLst>
          </p:nvPr>
        </p:nvGraphicFramePr>
        <p:xfrm>
          <a:off x="1691680" y="5445224"/>
          <a:ext cx="59520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使用手機的情況下與</a:t>
                      </a:r>
                      <a:r>
                        <a:rPr lang="en-US" altLang="zh-TW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Level 3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的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SA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= 36.26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 &lt;0.0001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641528"/>
              </p:ext>
            </p:extLst>
          </p:nvPr>
        </p:nvGraphicFramePr>
        <p:xfrm>
          <a:off x="1691680" y="1052736"/>
          <a:ext cx="59520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在</a:t>
                      </a:r>
                      <a:r>
                        <a:rPr lang="en-US" altLang="zh-TW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Level 3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的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SA</a:t>
                      </a:r>
                      <a:r>
                        <a:rPr kumimoji="0" lang="zh-TW" altLang="en-US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使用手機與</a:t>
                      </a:r>
                      <a:r>
                        <a:rPr kumimoji="0" lang="en-US" altLang="zh-TW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ACC</a:t>
                      </a:r>
                      <a:r>
                        <a:rPr kumimoji="0" lang="zh-TW" altLang="en-US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模式有交互作用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= 15.22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 = 0.0013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91" y="1889720"/>
            <a:ext cx="63341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4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029255"/>
              </p:ext>
            </p:extLst>
          </p:nvPr>
        </p:nvGraphicFramePr>
        <p:xfrm>
          <a:off x="1709682" y="1052736"/>
          <a:ext cx="59520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ACC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模式與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overall</a:t>
                      </a:r>
                      <a:r>
                        <a:rPr lang="en-US" altLang="zh-TW" baseline="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SA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= 118.38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 &lt;0.0001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857658"/>
              </p:ext>
            </p:extLst>
          </p:nvPr>
        </p:nvGraphicFramePr>
        <p:xfrm>
          <a:off x="1709682" y="2343373"/>
          <a:ext cx="59520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11900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使用手機的情況下與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overall</a:t>
                      </a:r>
                      <a:r>
                        <a:rPr lang="en-US" altLang="zh-TW" baseline="0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SA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= 20.75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 = 0.0003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542751"/>
              </p:ext>
            </p:extLst>
          </p:nvPr>
        </p:nvGraphicFramePr>
        <p:xfrm>
          <a:off x="1709682" y="3634010"/>
          <a:ext cx="59520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11900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主觀負荷量表與</a:t>
                      </a:r>
                      <a:r>
                        <a:rPr lang="en-US" altLang="zh-TW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ACC</a:t>
                      </a:r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模式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= 68.46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 &lt;0.0001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178664"/>
              </p:ext>
            </p:extLst>
          </p:nvPr>
        </p:nvGraphicFramePr>
        <p:xfrm>
          <a:off x="1709682" y="4924648"/>
          <a:ext cx="595206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033"/>
                <a:gridCol w="2976033"/>
              </a:tblGrid>
              <a:tr h="119008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主觀負荷量表與使用手機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1,16</a:t>
                      </a:r>
                      <a:r>
                        <a:rPr kumimoji="0" lang="zh-TW" alt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）</a:t>
                      </a:r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= 8.54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P = 0.01</a:t>
                      </a:r>
                      <a:endParaRPr lang="zh-TW" altLang="en-US" dirty="0"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4" y="974671"/>
            <a:ext cx="6984776" cy="48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 Conclusion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ACC</a:t>
            </a:r>
            <a:r>
              <a:rPr lang="zh-TW" altLang="en-US" dirty="0" smtClean="0"/>
              <a:t>使駕駛減輕工作量，使駕駛能更加注意到周遭的環境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ACC</a:t>
            </a:r>
            <a:r>
              <a:rPr lang="zh-TW" altLang="en-US" dirty="0" smtClean="0"/>
              <a:t>的情況下使用手機，手機將視為主要任務，使</a:t>
            </a:r>
            <a:r>
              <a:rPr lang="en-US" altLang="zh-TW" dirty="0" smtClean="0"/>
              <a:t>SA</a:t>
            </a:r>
            <a:r>
              <a:rPr lang="zh-TW" altLang="en-US" dirty="0" smtClean="0"/>
              <a:t>降低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未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ACC</a:t>
            </a:r>
            <a:r>
              <a:rPr lang="zh-TW" altLang="en-US" dirty="0" smtClean="0"/>
              <a:t>的主觀心智負荷比使用</a:t>
            </a:r>
            <a:r>
              <a:rPr lang="en-US" altLang="zh-TW" dirty="0" smtClean="0"/>
              <a:t>ACC</a:t>
            </a:r>
            <a:r>
              <a:rPr lang="zh-TW" altLang="en-US" dirty="0" smtClean="0"/>
              <a:t>高，而當受測者有次要任務時心智負荷同時也較高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手機將占用我們的資源，減少關注周遭的事物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23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0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rgbClr val="0070C0"/>
                </a:solidFill>
              </a:rPr>
              <a:t>Endsley</a:t>
            </a:r>
            <a:r>
              <a:rPr lang="en-US" altLang="zh-TW" dirty="0">
                <a:solidFill>
                  <a:srgbClr val="0070C0"/>
                </a:solidFill>
              </a:rPr>
              <a:t> (1995a) </a:t>
            </a:r>
            <a:r>
              <a:rPr lang="zh-TW" altLang="en-US" dirty="0" smtClean="0"/>
              <a:t>定義三階段</a:t>
            </a:r>
            <a:r>
              <a:rPr lang="en-US" altLang="zh-TW" dirty="0" smtClean="0"/>
              <a:t> SA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SA</a:t>
            </a:r>
            <a:r>
              <a:rPr lang="zh-TW" altLang="en-US" dirty="0" smtClean="0"/>
              <a:t>已經被確認在人類的表現上是極為複雜的，觀察駕駛在動態的環境中的表現 </a:t>
            </a:r>
            <a:r>
              <a:rPr lang="en-US" altLang="zh-TW" dirty="0" err="1" smtClean="0">
                <a:solidFill>
                  <a:srgbClr val="0070C0"/>
                </a:solidFill>
              </a:rPr>
              <a:t>Endsley</a:t>
            </a:r>
            <a:r>
              <a:rPr lang="en-US" altLang="zh-TW" dirty="0" smtClean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(1995a)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 smtClean="0"/>
              <a:t>相似的認知常因資源分配不當或分散注意導致駕駛的</a:t>
            </a:r>
            <a:r>
              <a:rPr lang="en-US" altLang="zh-TW" dirty="0" smtClean="0"/>
              <a:t>SA</a:t>
            </a:r>
            <a:r>
              <a:rPr lang="zh-TW" altLang="en-US" dirty="0" smtClean="0"/>
              <a:t>受損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en-US" altLang="zh-TW" dirty="0" err="1" smtClean="0">
                <a:solidFill>
                  <a:srgbClr val="0070C0"/>
                </a:solidFill>
              </a:rPr>
              <a:t>Kass</a:t>
            </a:r>
            <a:r>
              <a:rPr lang="en-US" altLang="zh-TW" dirty="0" smtClean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et al., </a:t>
            </a:r>
            <a:r>
              <a:rPr lang="en-US" altLang="zh-TW" dirty="0" smtClean="0">
                <a:solidFill>
                  <a:srgbClr val="0070C0"/>
                </a:solidFill>
              </a:rPr>
              <a:t>2007)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能藉由駕駛表現或分心程度來瞭解當前駕駛</a:t>
            </a:r>
            <a:r>
              <a:rPr lang="en-US" altLang="zh-TW" dirty="0" smtClean="0"/>
              <a:t>SA</a:t>
            </a:r>
            <a:r>
              <a:rPr lang="zh-TW" altLang="en-US" dirty="0" smtClean="0"/>
              <a:t>的受損程度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en-US" altLang="zh-TW" dirty="0" err="1">
                <a:solidFill>
                  <a:srgbClr val="0070C0"/>
                </a:solidFill>
              </a:rPr>
              <a:t>Kass</a:t>
            </a:r>
            <a:r>
              <a:rPr lang="en-US" altLang="zh-TW" dirty="0">
                <a:solidFill>
                  <a:srgbClr val="0070C0"/>
                </a:solidFill>
              </a:rPr>
              <a:t> et al., 2007)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7544" y="1484784"/>
            <a:ext cx="3096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Leve1 l:Perception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7544" y="1832846"/>
            <a:ext cx="40324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Level 2:Comprehension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2160948"/>
            <a:ext cx="41764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Level 3:Projection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93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Participants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r>
              <a:rPr lang="zh-TW" altLang="en-US" dirty="0" smtClean="0"/>
              <a:t>位視力良好的大學生，男女各半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受測</a:t>
            </a:r>
            <a:r>
              <a:rPr lang="zh-TW" altLang="en-US" dirty="0" smtClean="0"/>
              <a:t>者需有</a:t>
            </a:r>
            <a:r>
              <a:rPr lang="en-US" altLang="zh-TW" dirty="0" smtClean="0"/>
              <a:t>1</a:t>
            </a:r>
            <a:r>
              <a:rPr lang="zh-TW" altLang="en-US" dirty="0" smtClean="0"/>
              <a:t>年以上的駕駛經驗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受測者平均年齡</a:t>
            </a:r>
            <a:r>
              <a:rPr lang="en-US" altLang="zh-TW" dirty="0" smtClean="0"/>
              <a:t>26.6</a:t>
            </a:r>
            <a:r>
              <a:rPr lang="zh-TW" altLang="en-US" dirty="0" smtClean="0"/>
              <a:t>歲，平均</a:t>
            </a:r>
            <a:r>
              <a:rPr lang="en-US" altLang="zh-TW" dirty="0" smtClean="0"/>
              <a:t>6.11</a:t>
            </a:r>
            <a:r>
              <a:rPr lang="zh-TW" altLang="en-US" dirty="0" smtClean="0"/>
              <a:t>年的駕駛經驗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受測者評量在自動巡航環境下使用手機的頻率，以</a:t>
            </a:r>
            <a:r>
              <a:rPr lang="en-US" altLang="zh-TW" dirty="0" smtClean="0"/>
              <a:t>1-5</a:t>
            </a:r>
            <a:r>
              <a:rPr lang="zh-TW" altLang="en-US" dirty="0" smtClean="0"/>
              <a:t>分</a:t>
            </a:r>
            <a:r>
              <a:rPr lang="zh-TW" altLang="en-US" dirty="0"/>
              <a:t>之</a:t>
            </a:r>
            <a:r>
              <a:rPr lang="zh-TW" altLang="en-US" dirty="0" smtClean="0"/>
              <a:t>尺度</a:t>
            </a:r>
            <a:r>
              <a:rPr lang="zh-TW" altLang="en-US" dirty="0" smtClean="0"/>
              <a:t>做評比，結果為</a:t>
            </a:r>
            <a:r>
              <a:rPr lang="en-US" altLang="zh-TW" dirty="0" smtClean="0"/>
              <a:t>2.9(</a:t>
            </a:r>
            <a:r>
              <a:rPr lang="en-US" altLang="zh-TW" dirty="0"/>
              <a:t>moderate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53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Apparatus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駕駛模擬器</a:t>
            </a:r>
            <a:r>
              <a:rPr lang="en-US" altLang="zh-TW" dirty="0" smtClean="0"/>
              <a:t>:</a:t>
            </a:r>
            <a:r>
              <a:rPr lang="en-US" altLang="zh-TW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Visual </a:t>
            </a:r>
            <a:r>
              <a:rPr lang="en-US" altLang="zh-TW" dirty="0"/>
              <a:t>C</a:t>
            </a:r>
            <a:r>
              <a:rPr lang="en-US" altLang="zh-TW" dirty="0" smtClean="0"/>
              <a:t>++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受測者使用</a:t>
            </a:r>
            <a:r>
              <a:rPr lang="en-US" altLang="zh-TW" dirty="0" smtClean="0"/>
              <a:t>virtual reality(VR)</a:t>
            </a:r>
            <a:r>
              <a:rPr lang="zh-TW" altLang="en-US" dirty="0" smtClean="0"/>
              <a:t>系統使影像能立體呈現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手機型號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/>
              <a:t>Motorola T720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22" y="4149081"/>
            <a:ext cx="3383086" cy="253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9" r="18156"/>
          <a:stretch/>
        </p:blipFill>
        <p:spPr bwMode="auto">
          <a:xfrm>
            <a:off x="878135" y="3810853"/>
            <a:ext cx="1440160" cy="287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8" b="11350"/>
          <a:stretch/>
        </p:blipFill>
        <p:spPr bwMode="auto">
          <a:xfrm>
            <a:off x="2699792" y="4217479"/>
            <a:ext cx="2386236" cy="239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6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design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自變項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ACC</a:t>
            </a:r>
            <a:r>
              <a:rPr lang="zh-TW" altLang="en-US" dirty="0" smtClean="0"/>
              <a:t>控制模式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zh-TW" altLang="en-US" dirty="0" smtClean="0"/>
              <a:t>手機的使用</a:t>
            </a:r>
            <a:endParaRPr lang="en-US" altLang="zh-TW" dirty="0" smtClean="0"/>
          </a:p>
          <a:p>
            <a:pPr marL="320040" lvl="1" indent="0">
              <a:buNone/>
            </a:pP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/>
              <a:t>依變</a:t>
            </a:r>
            <a:r>
              <a:rPr lang="zh-TW" altLang="en-US" dirty="0" smtClean="0"/>
              <a:t>項</a:t>
            </a:r>
            <a:endParaRPr lang="en-US" altLang="zh-TW" dirty="0" smtClean="0"/>
          </a:p>
          <a:p>
            <a:pPr lvl="1"/>
            <a:r>
              <a:rPr lang="zh-TW" altLang="en-US" dirty="0"/>
              <a:t>受測</a:t>
            </a:r>
            <a:r>
              <a:rPr lang="zh-TW" altLang="en-US" dirty="0" smtClean="0"/>
              <a:t>者的</a:t>
            </a:r>
            <a:r>
              <a:rPr lang="en-US" altLang="zh-TW" dirty="0" smtClean="0"/>
              <a:t>SA</a:t>
            </a:r>
            <a:endParaRPr lang="zh-TW" altLang="en-US" dirty="0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2699792" y="1412776"/>
            <a:ext cx="57606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2699792" y="1700808"/>
            <a:ext cx="57606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275856" y="125618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使用自動駕駛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75856" y="183915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不使用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自動駕駛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2699792" y="3093481"/>
            <a:ext cx="57606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2699792" y="3381513"/>
            <a:ext cx="57606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275856" y="285293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使用手機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275856" y="342900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不使用手機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2699792" y="4765214"/>
            <a:ext cx="57606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2699792" y="5053246"/>
            <a:ext cx="576064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2699792" y="5053246"/>
            <a:ext cx="432048" cy="4920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3275856" y="4653136"/>
            <a:ext cx="309634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Leve1 l:Perception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275856" y="5001198"/>
            <a:ext cx="40324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Level 2:Comprehension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275856" y="5329300"/>
            <a:ext cx="41764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Level 3:Projection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91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Method-Task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駕駛環境為兩線道，有多種交通號誌須遵守</a:t>
            </a:r>
            <a:r>
              <a:rPr lang="en-US" altLang="zh-TW" dirty="0" smtClean="0"/>
              <a:t>(“</a:t>
            </a:r>
            <a:r>
              <a:rPr lang="zh-TW" altLang="en-US" dirty="0" smtClean="0"/>
              <a:t>行人優先</a:t>
            </a:r>
            <a:r>
              <a:rPr lang="en-US" altLang="zh-TW" dirty="0" smtClean="0"/>
              <a:t>”</a:t>
            </a:r>
            <a:r>
              <a:rPr lang="zh-TW" altLang="en-US" dirty="0" smtClean="0"/>
              <a:t>、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慢</a:t>
            </a:r>
            <a:r>
              <a:rPr lang="en-US" altLang="zh-TW" dirty="0" smtClean="0"/>
              <a:t>”)</a:t>
            </a:r>
            <a:r>
              <a:rPr lang="zh-TW" altLang="en-US" dirty="0" smtClean="0"/>
              <a:t>駕駛需在指定速限中行駛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/>
              <a:t>受測</a:t>
            </a:r>
            <a:r>
              <a:rPr lang="zh-TW" altLang="en-US" dirty="0" smtClean="0"/>
              <a:t>者要求需跟著引導車行駛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手機進行次要任務工作，要求受測者在電話中回答算術運算，類別可能為</a:t>
            </a:r>
            <a:r>
              <a:rPr lang="en-US" altLang="zh-TW" dirty="0" smtClean="0"/>
              <a:t>1</a:t>
            </a:r>
            <a:r>
              <a:rPr lang="zh-TW" altLang="en-US" dirty="0" smtClean="0"/>
              <a:t>位數乘</a:t>
            </a:r>
            <a:r>
              <a:rPr lang="en-US" altLang="zh-TW" dirty="0" smtClean="0"/>
              <a:t>2</a:t>
            </a:r>
            <a:r>
              <a:rPr lang="zh-TW" altLang="en-US" dirty="0" smtClean="0"/>
              <a:t>兩位數，或給定一兩位數而將此兩個數字做相乘，一共</a:t>
            </a:r>
            <a:r>
              <a:rPr lang="en-US" altLang="zh-TW" dirty="0" smtClean="0"/>
              <a:t>10</a:t>
            </a:r>
            <a:r>
              <a:rPr lang="zh-TW" altLang="en-US" dirty="0" smtClean="0"/>
              <a:t>題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每次實驗約</a:t>
            </a:r>
            <a:r>
              <a:rPr lang="en-US" altLang="zh-TW" dirty="0" smtClean="0"/>
              <a:t>25</a:t>
            </a:r>
            <a:r>
              <a:rPr lang="zh-TW" altLang="en-US" dirty="0" smtClean="0"/>
              <a:t>分鐘，道路包含直線與彎道長度為</a:t>
            </a:r>
            <a:r>
              <a:rPr lang="en-US" altLang="zh-TW" dirty="0" smtClean="0"/>
              <a:t>2</a:t>
            </a:r>
            <a:r>
              <a:rPr lang="zh-TW" altLang="en-US" dirty="0" smtClean="0"/>
              <a:t>英里，平均時速為每小時</a:t>
            </a:r>
            <a:r>
              <a:rPr lang="en-US" altLang="zh-TW" dirty="0" smtClean="0"/>
              <a:t>60</a:t>
            </a:r>
            <a:r>
              <a:rPr lang="zh-TW" altLang="en-US" dirty="0" smtClean="0"/>
              <a:t>英里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2569"/>
            <a:ext cx="405261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928992" cy="5472608"/>
          </a:xfrm>
        </p:spPr>
        <p:txBody>
          <a:bodyPr/>
          <a:lstStyle/>
          <a:p>
            <a:r>
              <a:rPr lang="zh-TW" altLang="en-US" dirty="0" smtClean="0"/>
              <a:t>整個實驗流程共分為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個階段</a:t>
            </a:r>
            <a:endParaRPr lang="en-US" altLang="zh-TW" dirty="0" smtClean="0"/>
          </a:p>
          <a:p>
            <a:pPr marL="731520" lvl="1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在</a:t>
            </a:r>
            <a:r>
              <a:rPr lang="en-US" altLang="zh-TW" dirty="0" smtClean="0"/>
              <a:t>ACC</a:t>
            </a:r>
            <a:r>
              <a:rPr lang="zh-TW" altLang="en-US" dirty="0" smtClean="0"/>
              <a:t>模式下行駛</a:t>
            </a:r>
            <a:r>
              <a:rPr lang="en-US" altLang="zh-TW" dirty="0" smtClean="0"/>
              <a:t>20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pPr marL="731520" lvl="1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無</a:t>
            </a:r>
            <a:r>
              <a:rPr lang="en-US" altLang="zh-TW" dirty="0" smtClean="0"/>
              <a:t>ACC</a:t>
            </a:r>
            <a:r>
              <a:rPr lang="zh-TW" altLang="en-US" dirty="0" smtClean="0"/>
              <a:t>模式下行駛</a:t>
            </a:r>
            <a:r>
              <a:rPr lang="en-US" altLang="zh-TW" dirty="0" smtClean="0"/>
              <a:t>20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pPr marL="731520" lvl="1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en-US" altLang="zh-TW" dirty="0" smtClean="0"/>
              <a:t>SA</a:t>
            </a:r>
            <a:r>
              <a:rPr lang="zh-TW" altLang="en-US" dirty="0" smtClean="0"/>
              <a:t>填答</a:t>
            </a:r>
            <a:r>
              <a:rPr lang="en-US" altLang="zh-TW" dirty="0" smtClean="0"/>
              <a:t>15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pPr marL="731520" lvl="1" indent="-45720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r>
              <a:rPr lang="zh-TW" altLang="en-US" dirty="0" smtClean="0"/>
              <a:t>休息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zh-TW" altLang="en-US" dirty="0" smtClean="0"/>
              <a:t>重複四次，每一位受測者歷時約</a:t>
            </a:r>
            <a:r>
              <a:rPr lang="en-US" altLang="zh-TW" dirty="0" smtClean="0"/>
              <a:t>3.5-4</a:t>
            </a:r>
            <a:r>
              <a:rPr lang="zh-TW" altLang="en-US" dirty="0" smtClean="0"/>
              <a:t>小時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6" y="3650951"/>
            <a:ext cx="8302760" cy="303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3"/>
          <a:stretch/>
        </p:blipFill>
        <p:spPr bwMode="auto">
          <a:xfrm>
            <a:off x="5652120" y="4088393"/>
            <a:ext cx="3247503" cy="26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Method-SA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本次實驗在第</a:t>
            </a:r>
            <a:r>
              <a:rPr lang="en-US" altLang="zh-TW" dirty="0" smtClean="0"/>
              <a:t>7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21</a:t>
            </a:r>
            <a:r>
              <a:rPr lang="zh-TW" altLang="en-US" dirty="0" smtClean="0"/>
              <a:t>分時將暫停而進行問卷測試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問卷為從</a:t>
            </a:r>
            <a:r>
              <a:rPr lang="en-US" altLang="zh-TW" dirty="0" smtClean="0"/>
              <a:t>27</a:t>
            </a:r>
            <a:r>
              <a:rPr lang="zh-TW" altLang="en-US" dirty="0" smtClean="0"/>
              <a:t>題中提出</a:t>
            </a:r>
            <a:r>
              <a:rPr lang="en-US" altLang="zh-TW" dirty="0" smtClean="0"/>
              <a:t>9</a:t>
            </a:r>
            <a:r>
              <a:rPr lang="zh-TW" altLang="en-US" dirty="0" smtClean="0"/>
              <a:t>題，其中</a:t>
            </a:r>
            <a:r>
              <a:rPr lang="en-US" altLang="zh-TW" dirty="0" smtClean="0"/>
              <a:t>Level 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Level 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Level 3</a:t>
            </a:r>
            <a:r>
              <a:rPr lang="zh-TW" altLang="en-US" dirty="0" smtClean="0"/>
              <a:t>各三題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受測者需回想先前行駛道路的汽車之位置及顏色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針對</a:t>
            </a:r>
            <a:r>
              <a:rPr lang="en-US" altLang="zh-TW" dirty="0" smtClean="0"/>
              <a:t>SA</a:t>
            </a:r>
            <a:r>
              <a:rPr lang="zh-TW" altLang="en-US" dirty="0" smtClean="0"/>
              <a:t>的成績進行加總計算回答是否正確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實驗的</a:t>
            </a:r>
            <a:r>
              <a:rPr lang="zh-TW" altLang="en-US" dirty="0" smtClean="0"/>
              <a:t>最後填寫主觀負荷量表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052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9C69-A882-44D5-8221-5A08C110A856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ACC</a:t>
            </a:r>
            <a:r>
              <a:rPr lang="zh-TW" altLang="en-US" dirty="0" smtClean="0"/>
              <a:t>的環境下正確率較高</a:t>
            </a:r>
            <a:endParaRPr lang="en-US" altLang="zh-TW" dirty="0" smtClean="0"/>
          </a:p>
          <a:p>
            <a:r>
              <a:rPr lang="zh-TW" altLang="en-US" dirty="0" smtClean="0"/>
              <a:t>在不使用手機的情況下正確率較高</a:t>
            </a:r>
            <a:endParaRPr lang="zh-TW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46067"/>
            <a:ext cx="5688632" cy="449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4270</TotalTime>
  <Words>734</Words>
  <Application>Microsoft Office PowerPoint</Application>
  <PresentationFormat>如螢幕大小 (4:3)</PresentationFormat>
  <Paragraphs>135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公正</vt:lpstr>
      <vt:lpstr>Situation awareness and workload in driving while using adaptive cruise control and a cell phone</vt:lpstr>
      <vt:lpstr>Introduction</vt:lpstr>
      <vt:lpstr>Participants</vt:lpstr>
      <vt:lpstr>Apparatus</vt:lpstr>
      <vt:lpstr>Experimental design</vt:lpstr>
      <vt:lpstr>Method-Task</vt:lpstr>
      <vt:lpstr>Procedure</vt:lpstr>
      <vt:lpstr>Method-SA</vt:lpstr>
      <vt:lpstr>Result</vt:lpstr>
      <vt:lpstr>Result</vt:lpstr>
      <vt:lpstr>Result</vt:lpstr>
      <vt:lpstr> 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methodology to design an ergonomic  and sustainable order picking system  using motion capturing systems</dc:title>
  <dc:creator>user</dc:creator>
  <cp:lastModifiedBy>user</cp:lastModifiedBy>
  <cp:revision>206</cp:revision>
  <dcterms:created xsi:type="dcterms:W3CDTF">2015-10-12T05:18:03Z</dcterms:created>
  <dcterms:modified xsi:type="dcterms:W3CDTF">2016-03-23T01:19:19Z</dcterms:modified>
</cp:coreProperties>
</file>